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6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4" r:id="rId15"/>
    <p:sldId id="281" r:id="rId16"/>
    <p:sldId id="282" r:id="rId17"/>
    <p:sldId id="283" r:id="rId18"/>
    <p:sldId id="275" r:id="rId19"/>
    <p:sldId id="276" r:id="rId20"/>
    <p:sldId id="277" r:id="rId21"/>
    <p:sldId id="279" r:id="rId22"/>
    <p:sldId id="280" r:id="rId23"/>
    <p:sldId id="278" r:id="rId24"/>
    <p:sldId id="285" r:id="rId25"/>
    <p:sldId id="290" r:id="rId26"/>
    <p:sldId id="286" r:id="rId27"/>
    <p:sldId id="287" r:id="rId28"/>
    <p:sldId id="291" r:id="rId29"/>
    <p:sldId id="288" r:id="rId30"/>
    <p:sldId id="289" r:id="rId31"/>
    <p:sldId id="292" r:id="rId32"/>
    <p:sldId id="294" r:id="rId33"/>
    <p:sldId id="293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47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8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19.png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tags" Target="../tags/tag25.xml"/><Relationship Id="rId4" Type="http://schemas.openxmlformats.org/officeDocument/2006/relationships/image" Target="../media/image24.png"/><Relationship Id="rId3" Type="http://schemas.openxmlformats.org/officeDocument/2006/relationships/tags" Target="../tags/tag24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tags" Target="../tags/tag31.xml"/><Relationship Id="rId6" Type="http://schemas.openxmlformats.org/officeDocument/2006/relationships/image" Target="../media/image30.png"/><Relationship Id="rId5" Type="http://schemas.openxmlformats.org/officeDocument/2006/relationships/tags" Target="../tags/tag30.xml"/><Relationship Id="rId4" Type="http://schemas.openxmlformats.org/officeDocument/2006/relationships/image" Target="../media/image29.png"/><Relationship Id="rId3" Type="http://schemas.openxmlformats.org/officeDocument/2006/relationships/tags" Target="../tags/tag29.xml"/><Relationship Id="rId2" Type="http://schemas.openxmlformats.org/officeDocument/2006/relationships/image" Target="../media/image28.png"/><Relationship Id="rId1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openxmlformats.org/officeDocument/2006/relationships/tags" Target="../tags/tag39.xml"/><Relationship Id="rId5" Type="http://schemas.openxmlformats.org/officeDocument/2006/relationships/image" Target="../media/image34.png"/><Relationship Id="rId4" Type="http://schemas.openxmlformats.org/officeDocument/2006/relationships/tags" Target="../tags/tag38.xml"/><Relationship Id="rId3" Type="http://schemas.openxmlformats.org/officeDocument/2006/relationships/image" Target="../media/image33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学历算法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关于本科、硕士和博士的区别</a:t>
            </a:r>
            <a:r>
              <a:rPr lang="zh-CN" altLang="en-US"/>
              <a:t>讨论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2108200"/>
            <a:ext cx="3624580" cy="3723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4515" y="1964055"/>
            <a:ext cx="4151630" cy="4010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990" y="2268855"/>
            <a:ext cx="475488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770" y="2177415"/>
            <a:ext cx="4785360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360" y="1971040"/>
            <a:ext cx="5120640" cy="4632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8910" y="2533650"/>
            <a:ext cx="4656455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这是一组非常生动的图画，最后那张图更是“意外结局”的典范。它让人感受到自身的渺小，对于走在硕博道路上的人来说是非常必要的提醒：</a:t>
            </a:r>
            <a:endParaRPr lang="zh-CN" altLang="en-US"/>
          </a:p>
          <a:p>
            <a:r>
              <a:rPr lang="zh-CN" altLang="en-US"/>
              <a:t>不要因为推动了一点边界而洋洋自得，也不要一味沉浸在自己的领域中，忘记了这个世界的辽阔和丰富。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兔子</a:t>
            </a:r>
            <a:r>
              <a:rPr lang="zh-CN" altLang="en-US"/>
              <a:t>版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21275" y="2433320"/>
            <a:ext cx="5715000" cy="3246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5150" y="2683510"/>
            <a:ext cx="4108450" cy="2995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085" y="2389505"/>
            <a:ext cx="4686935" cy="2236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21350" y="2495550"/>
            <a:ext cx="4366895" cy="28663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1770380"/>
            <a:ext cx="4879340" cy="2856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81700" y="1770380"/>
            <a:ext cx="5471160" cy="323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2785" y="4561205"/>
            <a:ext cx="55626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论文字数</a:t>
            </a:r>
            <a:r>
              <a:rPr lang="zh-CN" altLang="en-US"/>
              <a:t>要求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2045970"/>
            <a:ext cx="10277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本科毕业论文字数5000-15000字之间，硕士毕业论文字数20000－50000字之间，博士毕业论文字数50000-150000字之间含博士后。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本科、硕士、博士，究竟有什么区别？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5287010"/>
            <a:ext cx="1005459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https://mp.weixin.qq.com/s?__biz=MzI0Njc5ODM4MQ==&amp;mid=2247613383&amp;idx=2&amp;sn=b5c73b94fc45f1195cf6b14c7644bfc8&amp;chksm=e9baba85decd3393dc103860ec7aebdd5da5c7aa1ccb2b0324eac07e7f1c2c313aa90f3fbe9e&amp;scene=27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4690" y="2030730"/>
            <a:ext cx="5722620" cy="2796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本科、硕士、博士，究竟有什么区别？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025" y="1863090"/>
            <a:ext cx="7010400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240405"/>
            <a:ext cx="7010400" cy="74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8025" y="4757420"/>
            <a:ext cx="6896100" cy="9067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本科、硕士和博士有何区别？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592201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https://zhuanlan.zhihu.com/p/556452016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5880" y="1981200"/>
            <a:ext cx="622554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百度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5630" y="2214880"/>
            <a:ext cx="8054340" cy="35356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只用一盘“红烧肉”，帮你区分本科，硕士，博士有啥区别？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22625" y="2247900"/>
            <a:ext cx="5524500" cy="3581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0470" y="5976620"/>
            <a:ext cx="999998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https://baijiahao.baidu.com/s?id=1675350082870240647&amp;wfr=spider&amp;for=pc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1952625"/>
            <a:ext cx="999998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本科生找了一张菜谱，买了需要的食材和酱料，照着菜谱炒出来了。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3041650"/>
            <a:ext cx="999998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研究生在网上找了数十个菜谱，比较了不同菜谱的异同，综合出一份相对有特色的菜谱，并选择了几个食材供应商进行严格对比筛选，最后炒出了回锅肉，并且写了一篇《如何炒出色香味具全的回锅肉——兼论我国各个菜系回锅肉的异同》的比较研究报告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4407535"/>
            <a:ext cx="999998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博士回去进行了大量的调研，历时半年提交了一份一百多页的论文。翻开论文目录的第一章写着：如何养猪。因为猪是回锅肉的源头。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干掉老虎的</a:t>
            </a:r>
            <a:r>
              <a:rPr lang="zh-CN" altLang="en-US"/>
              <a:t>类比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75155"/>
            <a:ext cx="6347460" cy="1280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429000"/>
            <a:ext cx="6301740" cy="65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41070" y="4457700"/>
            <a:ext cx="6141720" cy="563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1070" y="5289550"/>
            <a:ext cx="6141720" cy="61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北京大学教授乔晓春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425575"/>
            <a:ext cx="68154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读书应该有五个层次：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50405" y="2086610"/>
            <a:ext cx="466979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中小学生的学习主要集中在第一个层次，即单纯学习知识或学习“是什么”。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0405" y="2967990"/>
            <a:ext cx="466979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到了中学，特别是高中期间会开始学习一些“为什么”。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18985" y="4296410"/>
            <a:ext cx="4601210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到了大学本科主要是学“是什么”和“为什么”，这期间对“为什么”的掌握要比中学时多很多，并开始接触第三个层次，关于“怎样做”的问题，即学习一些初级的研究方法，但是这些研究方法对于独立做一项研究还是远远不够的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8200" y="2086610"/>
            <a:ext cx="609600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第一个层次是学习新知识，让自己知道得更多，知识面更宽；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2967990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第二个层次应该是不仅知其然，还要知其所以然，那就是不仅学了“是什么”，还要学到“为什么”，也就是要搞清楚知识背后的道理；</a:t>
            </a:r>
            <a:endParaRPr lang="zh-CN" altLang="en-US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4296410"/>
            <a:ext cx="609600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第三个层次是要学到人家是怎么获得的知识，或知识是如何研究出来的，即了解别人研究问题的思路和方法是什么；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北大教授：中国社会科学离科学还有多远？ 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45685" y="56400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https://www.sohu.com/a/459300871_782639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482725"/>
            <a:ext cx="3421380" cy="47853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3225" y="2155190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第四个层次是如何将学到的这些知识，包括所需知识、研究思路和研究方法，用在自己的专业研究上，并从事科学研究；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3225" y="4760595"/>
            <a:ext cx="609600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</a:t>
            </a:r>
            <a:r>
              <a:rPr lang="zh-CN" altLang="en-US">
                <a:sym typeface="+mn-ea"/>
              </a:rPr>
              <a:t>这里的前三个层次属于被动学习，后两个层次属于主动学习。</a:t>
            </a:r>
            <a:endParaRPr lang="zh-CN" altLang="en-US"/>
          </a:p>
          <a:p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前者需要老师来教，后者更需要“自悟”，老师的作用主要是引领，而仅仅不是传授。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712585" y="2155190"/>
            <a:ext cx="5043805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到了硕士研究生阶段，就应该更系统地学习研究思路和方法，即加强第三个层次知识的学习，并开始涉及第四个层次的问题，即开始能够做初步的、简单的研究。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712585" y="3429000"/>
            <a:ext cx="5043805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到了博士生阶段，基本上进入了主动学习阶段，即集中完成第四个层次和第五个层次。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3225" y="3429000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        </a:t>
            </a:r>
            <a:r>
              <a:rPr lang="zh-CN" altLang="en-US">
                <a:sym typeface="+mn-ea"/>
              </a:rPr>
              <a:t>第五个层次就是能够把学到的知识、思路和理念应用到更为宽泛的领域，包括对生活方式、思维方式、价值观、世界观和人生观的提升。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2585" y="4351020"/>
            <a:ext cx="504380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从培养目标的差异上看，硕士培养的是“会做事情”的人，博士培养的则是“会思考、会创新、有智慧”的人，这应该是学习的终极目的。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12585" y="5549900"/>
            <a:ext cx="5043805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学习的最高境界不在于学到了多少知识，而是要通过学习引发更多、更广泛的思考，使思考变成一种能力和习惯，而且这种思考是不断深入、不断扩展的。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868805"/>
            <a:ext cx="6096000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所以在国外，一个学科的成熟程度，取决于这门学科有没有一门专业的词典，我们是照着词典来说话的，我们是照着词典来得到专业训练的，我们的社会科学里各门学科有没有标准的专业词典，规定了我们的专业术语。因为大家在学术研究里讲的话都是用专业术语讲话，因为这些专业术语在同样一个研究的社群里，同样一批学者里，大家都是有共同的理解，有共同的定义，这样我们的话才能交流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4166870"/>
            <a:ext cx="6096000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要注意，专业是什么？在国外强调一件事情，专业或者说我们属于这个专业的社群的人，他们之间的对话是用专业术语在对话，这些专业术语是有明确界定的，老百姓是听不懂的，而且老百姓的话是没有专业界定的话，是不严谨的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21550" y="1868805"/>
            <a:ext cx="4032885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能够用大众的话来讲学术，通常来说要我做我可能做不到，如果说我做到了，首先我要告诉大家，我在这儿讲的不是学术，或者我在做科普，所谓的科普就是把专业的语言用老百姓的语言表述出来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21550" y="3898900"/>
            <a:ext cx="403352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在我们学术界，你真正讲一个结论的时候，我不是讲结论本身，而是要讲这个结论的证据是什么。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21550" y="5097780"/>
            <a:ext cx="403352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但是凡是讲结论的人不讲证据的，从社会科学的角度来说我就怀疑他的结论对不对，但是老百姓不怀疑，老百姓觉得讲得挺有道理，就过去了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1924050"/>
            <a:ext cx="6096000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很多社会科学研究是凭经历，凭研究者的感受、想法或者一些所谓哲学的推理，来做研究，来下结论的。你看我们很多论文里你会发现没有数据，全都是讲理论，讲感受，包括不仅仅是我们说一般的社会科学，包括社会学，因为社会学是研究最具体的人的，你会发现也都是很多学者的一些想法、一些感受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3910330"/>
            <a:ext cx="609600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因为结论从自然科学来说，因为我原来是学数学的，我会用这样的思路，什么样的思路？任何一个结论都是有条件的，先说条件，后说结论。数学也不存在一个没有条件的结论或者放之四海而皆准的结论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5506085"/>
            <a:ext cx="609600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科学和不科学的区别，科学是要证明出这个结论，证明出这个结论别人推翻不了，除非你把我的过程方法推翻掉了，否则你推翻不了我的结论。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92645" y="1924050"/>
            <a:ext cx="416115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如果做科学的研究你会发现中国真正的结论很少。我们基本都是说出来这些结论的，但很少是证明出来的结论。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92645" y="3013075"/>
            <a:ext cx="3885565" cy="34150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科学研究是很严肃的事情，什么叫严肃？能够得出一个结论是很重要的事情，就相当于过去我们在数学物理里发现一个定理一样，如果你能意识到你的研究有这样的意义的话，你会想我花多大工夫都要把这个事情做出来，因为一旦做出来了，你就澄清了一个问题，就跟物理学和其他自然科学一样，这个时候你来证明了这件事情，这件事情的署名权或者这个发现就是你的，从这个角度来说，一个研究是非常有意义的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2045970"/>
            <a:ext cx="1051560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一个好的研究，如果你得出的是一个好的结论，而且是你真正证明的结论，这个研究要注意这是你做的，你是有结论的署名权的。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2898140"/>
            <a:ext cx="6096000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科学到底是什么？科学是解释经验现象的一套系统方法。这个定义我是从国外的书上摘过来的，什么叫经验现象？经验现象是可观测、可测量的客观事实。要注意有些东西不可观测、不可测量，比如你的来世怎么样，肯定观测不到，肯定测量不出来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8200" y="4581525"/>
            <a:ext cx="609600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科学研究是为了解释经验现象，要注意这种科学不仅包括社会科学，也包括自然科学。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37400" y="2898140"/>
            <a:ext cx="4216400" cy="2861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。如果按照这样一种思路的话，必须是可观测、可测量的，一定是针对客观事实的，如果这是科学思路的话，我们下面可以说科学有什么特点。科学是以事实为依据，以方法为手段。我的结论是基于事实的，但是要注意，我的事实往往是表象的，是杂乱无章的，我需要一些整理，这些整理就是方法，对这些事实要进行整理，让事实表现出规律，这就是方法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200" y="5433695"/>
            <a:ext cx="609600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所以社会科学研究必须以事实为依据，以方法为手段，所以你判断一个研究是不是科学的研究，你可以这么看，他的结论是不是基于事实得出的结论，他是不是用了比较科学的方法得出的结论，而不是简单的罗列式的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1915160"/>
            <a:ext cx="10515600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真正科学的研究是让事实说话，让数据说话，不是要研究者自己说话。你要让事实来说话，但是这个话往往进一步引申，我们做研究是把事实抽象成数据做的，我们很难直接针对事实。把事实转化成数据，然后针对数据进行处理和分析，然后得出结论。所以这个结论要注意，是事实得出的结论，是数据得出的结论，不是研究者自己得出的结论。作为研究者，我没有资格说任何的结论，换句话说，凭我个人的经历和感受做的结论，都不是科学的研究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7405" y="5349240"/>
            <a:ext cx="1028573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按照这个思路去判断我们现在发表的论文，有多少论文的结论是基于事实、基于数据，而不是基于他个人的一些想法做的结论。你会发现研究者在这里面的作用，并不是要讲自己有什么感受，自己有什么经历，自己认为怎么样。而是你要尊重客观事实，而且你要用规范的方法得出事实所能反映出的一些规律，然后得出结论，这个才是真正的科学的研究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3493770"/>
            <a:ext cx="10515600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如果是这样的话，一个研究者的作用是什么？研究者只是事实的收集、整理、组织、分析者，而不应该是事实的承载者，个人的经历和感受不能作为一般事实来下结论的。所以按照这个原则，你就很容易判断出哪些论文有可能是科学的研究，所以什么叫科学？科学最重要的是尊重事实，事实是研究者的上帝，事实告诉我什么就是什么，我的作用是对事实的整理和归纳，最终告诉你的结论是事实得出的结论，而不是我得出的结论。所以这是一个真正的科学研究者应该做的事情，所以这里讲的什么是科学，科学有一些基本的原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知识圆圈说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8065" y="1527175"/>
            <a:ext cx="6629400" cy="4450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3230" y="1527175"/>
            <a:ext cx="3290570" cy="17811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p>
            <a:r>
              <a:rPr lang="en-US" altLang="zh-CN"/>
              <a:t>        </a:t>
            </a:r>
            <a:r>
              <a:rPr lang="zh-CN" altLang="en-US"/>
              <a:t>故事是这样的：一次，一位学生问芝诺：“老师，您的知识比我的知识多许多倍，您对问题的回答又十分正确，可是您为什么总是对自己的解答有疑呢?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8065" y="6263005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https://m.163.com/dy/article/G33M5U2G0545L4F5.html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63230" y="3542665"/>
            <a:ext cx="3290570" cy="2861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芝诺顺手在桌上画了一大一小两个圆圈，并指着这两个圆圈说：“大圆圈的面积是我的知识，小圆圈的面积是你们的知识。我的知识比你们多。这两个圆圈的外面就是你们和我无知的部分。大圆圈的周长比小圆圈长，因此，我接触的无知的范围也比你们多。这就是我为什么常常怀疑自己的原因。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en-US"/>
              <a:t>2016年北京大学“社会科学研究方法暑期班”招生简章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99440" y="648970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http://stc.ustc.edu.cn/2021/0602/c4516a511210/page.htm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499870"/>
            <a:ext cx="5471160" cy="2491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0620" y="1499870"/>
            <a:ext cx="4937760" cy="259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1560" y="4090670"/>
            <a:ext cx="6309360" cy="2941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9440" y="4140835"/>
            <a:ext cx="547116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北京大学人口研究所王德利老师联系，北京大学人口研究所电话：010-62751974；电子邮箱：rkyjs@pku.edu.cn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9440" y="5212080"/>
            <a:ext cx="605917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正式课程每门课的培训费，在读（不包括在职）硕士和博士研究生800元/每人，教师、科研人员或公务员及其他在职人员1000元/每人；暑期班学员参加辅助课和学术讲座不收费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其他</a:t>
            </a:r>
            <a:r>
              <a:rPr lang="zh-CN" altLang="en-US"/>
              <a:t>说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编程</a:t>
            </a:r>
            <a:r>
              <a:rPr lang="zh-CN" altLang="en-US"/>
              <a:t>学习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200" y="5003165"/>
            <a:ext cx="10515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https://blog.csdn.net/weixin_39887577/article/details/110581195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998345"/>
            <a:ext cx="6096000" cy="33680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71980"/>
            <a:ext cx="7132320" cy="2849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10385"/>
            <a:ext cx="6408420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964055"/>
            <a:ext cx="5638800" cy="36804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83410"/>
            <a:ext cx="672846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28165"/>
            <a:ext cx="7490460" cy="4541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一张图告诉你本科硕士博士的</a:t>
            </a:r>
            <a:r>
              <a:rPr lang="zh-CN" altLang="en-US"/>
              <a:t>区别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73120" y="1545590"/>
            <a:ext cx="5113020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4085" y="6041390"/>
            <a:ext cx="9916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http://www.360doc.com/content/19/0215/15/60426086_815136453.shtml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小学</a:t>
            </a:r>
            <a:r>
              <a:rPr lang="zh-CN" altLang="en-US"/>
              <a:t>毕业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61410" y="2040890"/>
            <a:ext cx="4869180" cy="4511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4400" y="1920240"/>
            <a:ext cx="5135880" cy="4716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本科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26460" y="1845945"/>
            <a:ext cx="5135880" cy="4716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硕士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8195" y="1784985"/>
            <a:ext cx="5257800" cy="4930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9960" y="2085340"/>
            <a:ext cx="4173855" cy="4084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829435"/>
            <a:ext cx="4087495" cy="41224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5568,&quot;width&quot;:12684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COMMONDATA" val="eyJoZGlkIjoiYjM4MzE4ZTQxYzBjYzdiZDFkYjJlMTAzNDNjNDM0M2MifQ=="/>
  <p:tag name="KSO_WPP_MARK_KEY" val="ae5aaec9-83b2-438e-b905-0c4701a9dfe8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4308</Words>
  <Application>WPS 演示</Application>
  <PresentationFormat>宽屏</PresentationFormat>
  <Paragraphs>140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人生算法</vt:lpstr>
      <vt:lpstr>百度</vt:lpstr>
      <vt:lpstr>知识圆圈说</vt:lpstr>
      <vt:lpstr>一张图告诉你本科硕士博士的区别</vt:lpstr>
      <vt:lpstr>小学毕业</vt:lpstr>
      <vt:lpstr>PowerPoint 演示文稿</vt:lpstr>
      <vt:lpstr>本科</vt:lpstr>
      <vt:lpstr>硕士</vt:lpstr>
      <vt:lpstr>PowerPoint 演示文稿</vt:lpstr>
      <vt:lpstr>PowerPoint 演示文稿</vt:lpstr>
      <vt:lpstr>PowerPoint 演示文稿</vt:lpstr>
      <vt:lpstr>PowerPoint 演示文稿</vt:lpstr>
      <vt:lpstr>兔子版</vt:lpstr>
      <vt:lpstr>PowerPoint 演示文稿</vt:lpstr>
      <vt:lpstr>PowerPoint 演示文稿</vt:lpstr>
      <vt:lpstr>论文字数要求</vt:lpstr>
      <vt:lpstr>本科、硕士、博士，究竟有什么区别？</vt:lpstr>
      <vt:lpstr>本科、硕士、博士，究竟有什么区别？</vt:lpstr>
      <vt:lpstr>本科、硕士和博士有何区别？</vt:lpstr>
      <vt:lpstr>只用一盘“红烧肉”，帮你区分本科，硕士，博士有啥区别？</vt:lpstr>
      <vt:lpstr>PowerPoint 演示文稿</vt:lpstr>
      <vt:lpstr>干掉老虎的类比</vt:lpstr>
      <vt:lpstr>北京大学教授乔晓春</vt:lpstr>
      <vt:lpstr>北大教授：中国社会科学离科学还有多远？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2016年北京大学“社会科学研究方法暑期班”招生简章</vt:lpstr>
      <vt:lpstr>其他说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陈军</dc:creator>
  <cp:lastModifiedBy>陈军</cp:lastModifiedBy>
  <cp:revision>170</cp:revision>
  <dcterms:created xsi:type="dcterms:W3CDTF">2023-03-18T02:54:00Z</dcterms:created>
  <dcterms:modified xsi:type="dcterms:W3CDTF">2023-03-20T01:33:42Z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8437250287994FECB466AB48AE6ABBC4</vt:lpwstr>
  </property>
  <property fmtid="{D5CDD505-2E9C-101B-9397-08002B2CF9AE}" pid="3" name="KSOProductBuildVer">
    <vt:lpwstr>2052-11.1.0.13703</vt:lpwstr>
  </property>
</Properties>
</file>